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5" r:id="rId2"/>
    <p:sldId id="462" r:id="rId3"/>
    <p:sldId id="555" r:id="rId4"/>
    <p:sldId id="463" r:id="rId5"/>
    <p:sldId id="464" r:id="rId6"/>
    <p:sldId id="465" r:id="rId7"/>
    <p:sldId id="466" r:id="rId8"/>
    <p:sldId id="468" r:id="rId9"/>
    <p:sldId id="467" r:id="rId10"/>
    <p:sldId id="554" r:id="rId11"/>
    <p:sldId id="550" r:id="rId12"/>
    <p:sldId id="551" r:id="rId13"/>
    <p:sldId id="556" r:id="rId14"/>
    <p:sldId id="557" r:id="rId15"/>
    <p:sldId id="549" r:id="rId16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0C14B4"/>
    <a:srgbClr val="F6FCA6"/>
    <a:srgbClr val="0F76E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4694" autoAdjust="0"/>
  </p:normalViewPr>
  <p:slideViewPr>
    <p:cSldViewPr>
      <p:cViewPr>
        <p:scale>
          <a:sx n="100" d="100"/>
          <a:sy n="100" d="100"/>
        </p:scale>
        <p:origin x="-204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2130" y="-11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100.10\BM\Dzia&#322;%20Dop&#322;at\INFORMACJE\INFORMACJE%202015%20r\PIM%20Mleko%20w%20szkole_informacja%2005.08.2015%20r\Dane\szklanka%20mleka%20w%20U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10"/>
      <c:depthPercent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865500320705788E-2"/>
          <c:y val="2.3636697535449575E-2"/>
          <c:w val="0.92316676307515533"/>
          <c:h val="0.84476200498522591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'[szklanka mleka w UE.xlsx]wykres2'!$C$1</c:f>
              <c:strCache>
                <c:ptCount val="1"/>
                <c:pt idx="0">
                  <c:v>2013/2014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'[szklanka mleka w UE.xlsx]wykres2'!$B$2:$B$27</c:f>
              <c:strCache>
                <c:ptCount val="26"/>
                <c:pt idx="0">
                  <c:v>Rumunia</c:v>
                </c:pt>
                <c:pt idx="1">
                  <c:v>Polska</c:v>
                </c:pt>
                <c:pt idx="2">
                  <c:v>Szwecja</c:v>
                </c:pt>
                <c:pt idx="3">
                  <c:v>Niemcy</c:v>
                </c:pt>
                <c:pt idx="4">
                  <c:v>Wlk. Brytania</c:v>
                </c:pt>
                <c:pt idx="5">
                  <c:v>Francja</c:v>
                </c:pt>
                <c:pt idx="6">
                  <c:v>Finlandia</c:v>
                </c:pt>
                <c:pt idx="7">
                  <c:v>Węgry</c:v>
                </c:pt>
                <c:pt idx="8">
                  <c:v>Dania</c:v>
                </c:pt>
                <c:pt idx="9">
                  <c:v>Estonia</c:v>
                </c:pt>
                <c:pt idx="10">
                  <c:v>Łotwa</c:v>
                </c:pt>
                <c:pt idx="11">
                  <c:v>Austria</c:v>
                </c:pt>
                <c:pt idx="12">
                  <c:v>Słowacja</c:v>
                </c:pt>
                <c:pt idx="13">
                  <c:v>Belgia </c:v>
                </c:pt>
                <c:pt idx="14">
                  <c:v>Włochy</c:v>
                </c:pt>
                <c:pt idx="15">
                  <c:v>Portugalia</c:v>
                </c:pt>
                <c:pt idx="16">
                  <c:v>Irlandia</c:v>
                </c:pt>
                <c:pt idx="17">
                  <c:v>Czechy</c:v>
                </c:pt>
                <c:pt idx="18">
                  <c:v>Holandia</c:v>
                </c:pt>
                <c:pt idx="19">
                  <c:v>Hiszpania</c:v>
                </c:pt>
                <c:pt idx="20">
                  <c:v>Litwa</c:v>
                </c:pt>
                <c:pt idx="21">
                  <c:v>Cypr</c:v>
                </c:pt>
                <c:pt idx="22">
                  <c:v>Luksemburg</c:v>
                </c:pt>
                <c:pt idx="23">
                  <c:v>Malta</c:v>
                </c:pt>
                <c:pt idx="24">
                  <c:v>Słowenia</c:v>
                </c:pt>
                <c:pt idx="25">
                  <c:v>Bułgaria</c:v>
                </c:pt>
              </c:strCache>
            </c:strRef>
          </c:cat>
          <c:val>
            <c:numRef>
              <c:f>'[szklanka mleka w UE.xlsx]wykres2'!$C$2:$C$27</c:f>
              <c:numCache>
                <c:formatCode>#\ ##0</c:formatCode>
                <c:ptCount val="26"/>
                <c:pt idx="0">
                  <c:v>66185</c:v>
                </c:pt>
                <c:pt idx="1">
                  <c:v>53553</c:v>
                </c:pt>
                <c:pt idx="2">
                  <c:v>37330</c:v>
                </c:pt>
                <c:pt idx="3">
                  <c:v>28260</c:v>
                </c:pt>
                <c:pt idx="4">
                  <c:v>23630</c:v>
                </c:pt>
                <c:pt idx="5">
                  <c:v>23489</c:v>
                </c:pt>
                <c:pt idx="6">
                  <c:v>20142</c:v>
                </c:pt>
                <c:pt idx="7">
                  <c:v>11581</c:v>
                </c:pt>
                <c:pt idx="8">
                  <c:v>5420</c:v>
                </c:pt>
                <c:pt idx="9">
                  <c:v>3811</c:v>
                </c:pt>
                <c:pt idx="10">
                  <c:v>3746</c:v>
                </c:pt>
                <c:pt idx="11">
                  <c:v>3710</c:v>
                </c:pt>
                <c:pt idx="12">
                  <c:v>3611</c:v>
                </c:pt>
                <c:pt idx="13">
                  <c:v>3244</c:v>
                </c:pt>
                <c:pt idx="14">
                  <c:v>3237</c:v>
                </c:pt>
                <c:pt idx="15">
                  <c:v>2406</c:v>
                </c:pt>
                <c:pt idx="16">
                  <c:v>2333</c:v>
                </c:pt>
                <c:pt idx="17">
                  <c:v>2181</c:v>
                </c:pt>
                <c:pt idx="18">
                  <c:v>2047</c:v>
                </c:pt>
                <c:pt idx="19">
                  <c:v>1870</c:v>
                </c:pt>
                <c:pt idx="20">
                  <c:v>920</c:v>
                </c:pt>
                <c:pt idx="21">
                  <c:v>739</c:v>
                </c:pt>
                <c:pt idx="22">
                  <c:v>151</c:v>
                </c:pt>
                <c:pt idx="23">
                  <c:v>120</c:v>
                </c:pt>
                <c:pt idx="24">
                  <c:v>18</c:v>
                </c:pt>
                <c:pt idx="25">
                  <c:v>4</c:v>
                </c:pt>
              </c:numCache>
            </c:numRef>
          </c:val>
        </c:ser>
        <c:ser>
          <c:idx val="2"/>
          <c:order val="1"/>
          <c:tx>
            <c:strRef>
              <c:f>wykres2!#REF!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'[szklanka mleka w UE.xlsx]wykres2'!$B$2:$B$27</c:f>
              <c:strCache>
                <c:ptCount val="26"/>
                <c:pt idx="0">
                  <c:v>Rumunia</c:v>
                </c:pt>
                <c:pt idx="1">
                  <c:v>Polska</c:v>
                </c:pt>
                <c:pt idx="2">
                  <c:v>Szwecja</c:v>
                </c:pt>
                <c:pt idx="3">
                  <c:v>Niemcy</c:v>
                </c:pt>
                <c:pt idx="4">
                  <c:v>Wlk. Brytania</c:v>
                </c:pt>
                <c:pt idx="5">
                  <c:v>Francja</c:v>
                </c:pt>
                <c:pt idx="6">
                  <c:v>Finlandia</c:v>
                </c:pt>
                <c:pt idx="7">
                  <c:v>Węgry</c:v>
                </c:pt>
                <c:pt idx="8">
                  <c:v>Dania</c:v>
                </c:pt>
                <c:pt idx="9">
                  <c:v>Estonia</c:v>
                </c:pt>
                <c:pt idx="10">
                  <c:v>Łotwa</c:v>
                </c:pt>
                <c:pt idx="11">
                  <c:v>Austria</c:v>
                </c:pt>
                <c:pt idx="12">
                  <c:v>Słowacja</c:v>
                </c:pt>
                <c:pt idx="13">
                  <c:v>Belgia </c:v>
                </c:pt>
                <c:pt idx="14">
                  <c:v>Włochy</c:v>
                </c:pt>
                <c:pt idx="15">
                  <c:v>Portugalia</c:v>
                </c:pt>
                <c:pt idx="16">
                  <c:v>Irlandia</c:v>
                </c:pt>
                <c:pt idx="17">
                  <c:v>Czechy</c:v>
                </c:pt>
                <c:pt idx="18">
                  <c:v>Holandia</c:v>
                </c:pt>
                <c:pt idx="19">
                  <c:v>Hiszpania</c:v>
                </c:pt>
                <c:pt idx="20">
                  <c:v>Litwa</c:v>
                </c:pt>
                <c:pt idx="21">
                  <c:v>Cypr</c:v>
                </c:pt>
                <c:pt idx="22">
                  <c:v>Luksemburg</c:v>
                </c:pt>
                <c:pt idx="23">
                  <c:v>Malta</c:v>
                </c:pt>
                <c:pt idx="24">
                  <c:v>Słowenia</c:v>
                </c:pt>
                <c:pt idx="25">
                  <c:v>Bułgaria</c:v>
                </c:pt>
              </c:strCache>
            </c:strRef>
          </c:cat>
          <c:val>
            <c:numRef>
              <c:f>wykres2!#REF!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200"/>
        <c:shape val="box"/>
        <c:axId val="87419520"/>
        <c:axId val="87875968"/>
        <c:axId val="84839936"/>
      </c:bar3DChart>
      <c:catAx>
        <c:axId val="87419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340000" vert="horz" anchor="t" anchorCtr="0"/>
          <a:lstStyle/>
          <a:p>
            <a:pPr>
              <a:defRPr sz="900" spc="0" baseline="0"/>
            </a:pPr>
            <a:endParaRPr lang="pl-PL"/>
          </a:p>
        </c:txPr>
        <c:crossAx val="87875968"/>
        <c:crosses val="autoZero"/>
        <c:auto val="1"/>
        <c:lblAlgn val="ctr"/>
        <c:lblOffset val="100"/>
        <c:noMultiLvlLbl val="0"/>
      </c:catAx>
      <c:valAx>
        <c:axId val="87875968"/>
        <c:scaling>
          <c:orientation val="minMax"/>
        </c:scaling>
        <c:delete val="0"/>
        <c:axPos val="l"/>
        <c:numFmt formatCode="#\ ##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87419520"/>
        <c:crosses val="autoZero"/>
        <c:crossBetween val="between"/>
      </c:valAx>
      <c:serAx>
        <c:axId val="84839936"/>
        <c:scaling>
          <c:orientation val="minMax"/>
        </c:scaling>
        <c:delete val="1"/>
        <c:axPos val="b"/>
        <c:majorTickMark val="out"/>
        <c:minorTickMark val="none"/>
        <c:tickLblPos val="nextTo"/>
        <c:crossAx val="87875968"/>
        <c:crosses val="autoZero"/>
      </c:ser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0.2048</cdr:x>
      <cdr:y>0.03166</cdr:y>
    </cdr:from>
    <cdr:to>
      <cdr:x>0.86979</cdr:x>
      <cdr:y>0.09125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1234440" y="129540"/>
          <a:ext cx="400812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0.23262</cdr:x>
      <cdr:y>0.05773</cdr:y>
    </cdr:from>
    <cdr:to>
      <cdr:x>0.83565</cdr:x>
      <cdr:y>0.10242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1402080" y="236220"/>
          <a:ext cx="3634740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0.2048</cdr:x>
      <cdr:y>0.03166</cdr:y>
    </cdr:from>
    <cdr:to>
      <cdr:x>0.86979</cdr:x>
      <cdr:y>0.09125</cdr:y>
    </cdr:to>
    <cdr:sp macro="" textlink="">
      <cdr:nvSpPr>
        <cdr:cNvPr id="6" name="pole tekstowe 2"/>
        <cdr:cNvSpPr txBox="1"/>
      </cdr:nvSpPr>
      <cdr:spPr>
        <a:xfrm xmlns:a="http://schemas.openxmlformats.org/drawingml/2006/main">
          <a:off x="1234440" y="129540"/>
          <a:ext cx="400812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  <cdr:relSizeAnchor xmlns:cdr="http://schemas.openxmlformats.org/drawingml/2006/chartDrawing">
    <cdr:from>
      <cdr:x>0.23262</cdr:x>
      <cdr:y>0.05773</cdr:y>
    </cdr:from>
    <cdr:to>
      <cdr:x>0.83565</cdr:x>
      <cdr:y>0.10242</cdr:y>
    </cdr:to>
    <cdr:sp macro="" textlink="">
      <cdr:nvSpPr>
        <cdr:cNvPr id="8" name="pole tekstowe 3"/>
        <cdr:cNvSpPr txBox="1"/>
      </cdr:nvSpPr>
      <cdr:spPr>
        <a:xfrm xmlns:a="http://schemas.openxmlformats.org/drawingml/2006/main">
          <a:off x="1402080" y="236220"/>
          <a:ext cx="3634740" cy="182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92032-8825-47FD-9201-B9B4481D8809}" type="datetimeFigureOut">
              <a:rPr lang="pl-PL" smtClean="0"/>
              <a:t>2016-03-29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2484-5F85-471E-9852-3246D6AC52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55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1322D-633F-4141-86A3-90F5F3EBC745}" type="datetimeFigureOut">
              <a:rPr lang="pl-PL" smtClean="0"/>
              <a:t>2016-03-29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F88D-2812-46F0-AC6D-6740B76009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61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F88D-2812-46F0-AC6D-6740B760099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22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F88D-2812-46F0-AC6D-6740B760099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22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F88D-2812-46F0-AC6D-6740B760099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222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FDCC7-DA51-4388-9926-2A72598E1013}" type="slidenum">
              <a:rPr lang="pl-PL"/>
              <a:pPr/>
              <a:t>15</a:t>
            </a:fld>
            <a:endParaRPr lang="pl-PL"/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8188" y="509588"/>
            <a:ext cx="3398837" cy="2549525"/>
          </a:xfrm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837" y="3228705"/>
            <a:ext cx="7932965" cy="3059117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F88D-2812-46F0-AC6D-6740B760099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22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F88D-2812-46F0-AC6D-6740B760099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22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F88D-2812-46F0-AC6D-6740B760099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222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pl/url?sa=i&amp;rct=j&amp;q=&amp;esrc=s&amp;frm=1&amp;source=images&amp;cd=&amp;cad=rja&amp;uact=8&amp;docid=7keOU3U1qTG9EM&amp;tbnid=pBN7jOE_6q3VDM:&amp;ved=0CAUQjRw&amp;url=http://bakeplus.pl/category/produkty/produkty-mleczne/&amp;ei=14T8U_CjMZTo7AbT6IDICA&amp;bvm=bv.73612305,d.bGE&amp;psig=AFQjCNEVBpPLvt4hAv9aUYKX4Nwj6NgIgg&amp;ust=1409144391219339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pl/url?sa=i&amp;rct=j&amp;q=&amp;esrc=s&amp;frm=1&amp;source=images&amp;cd=&amp;cad=rja&amp;uact=8&amp;docid=7keOU3U1qTG9EM&amp;tbnid=pBN7jOE_6q3VDM:&amp;ved=0CAUQjRw&amp;url=http://bakeplus.pl/category/produkty/produkty-mleczne/&amp;ei=14T8U_CjMZTo7AbT6IDICA&amp;bvm=bv.73612305,d.bGE&amp;psig=AFQjCNEVBpPLvt4hAv9aUYKX4Nwj6NgIgg&amp;ust=1409144391219339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pl/url?sa=i&amp;rct=j&amp;q=&amp;esrc=s&amp;frm=1&amp;source=images&amp;cd=&amp;cad=rja&amp;uact=8&amp;docid=7keOU3U1qTG9EM&amp;tbnid=pBN7jOE_6q3VDM:&amp;ved=0CAUQjRw&amp;url=http://bakeplus.pl/category/produkty/produkty-mleczne/&amp;ei=14T8U_CjMZTo7AbT6IDICA&amp;bvm=bv.73612305,d.bGE&amp;psig=AFQjCNEVBpPLvt4hAv9aUYKX4Nwj6NgIgg&amp;ust=1409144391219339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pl/url?sa=i&amp;rct=j&amp;q=&amp;esrc=s&amp;frm=1&amp;source=images&amp;cd=&amp;cad=rja&amp;uact=8&amp;docid=7keOU3U1qTG9EM&amp;tbnid=pBN7jOE_6q3VDM:&amp;ved=0CAUQjRw&amp;url=http://bakeplus.pl/category/produkty/produkty-mleczne/&amp;ei=14T8U_CjMZTo7AbT6IDICA&amp;bvm=bv.73612305,d.bGE&amp;psig=AFQjCNEVBpPLvt4hAv9aUYKX4Nwj6NgIgg&amp;ust=1409144391219339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pl/url?sa=i&amp;rct=j&amp;q=&amp;esrc=s&amp;frm=1&amp;source=images&amp;cd=&amp;cad=rja&amp;uact=8&amp;docid=7keOU3U1qTG9EM&amp;tbnid=pBN7jOE_6q3VDM:&amp;ved=0CAUQjRw&amp;url=http://bakeplus.pl/category/produkty/produkty-mleczne/&amp;ei=14T8U_CjMZTo7AbT6IDICA&amp;bvm=bv.73612305,d.bGE&amp;psig=AFQjCNEVBpPLvt4hAv9aUYKX4Nwj6NgIgg&amp;ust=1409144391219339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pl/url?sa=i&amp;rct=j&amp;q=&amp;esrc=s&amp;frm=1&amp;source=images&amp;cd=&amp;cad=rja&amp;uact=8&amp;docid=7keOU3U1qTG9EM&amp;tbnid=pBN7jOE_6q3VDM:&amp;ved=0CAUQjRw&amp;url=http://bakeplus.pl/category/produkty/produkty-mleczne/&amp;ei=14T8U_CjMZTo7AbT6IDICA&amp;bvm=bv.73612305,d.bGE&amp;psig=AFQjCNEVBpPLvt4hAv9aUYKX4Nwj6NgIgg&amp;ust=1409144391219339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pl/url?sa=i&amp;rct=j&amp;q=&amp;esrc=s&amp;frm=1&amp;source=images&amp;cd=&amp;cad=rja&amp;uact=8&amp;docid=7keOU3U1qTG9EM&amp;tbnid=pBN7jOE_6q3VDM:&amp;ved=0CAUQjRw&amp;url=http://bakeplus.pl/category/produkty/produkty-mleczne/&amp;ei=14T8U_CjMZTo7AbT6IDICA&amp;bvm=bv.73612305,d.bGE&amp;psig=AFQjCNEVBpPLvt4hAv9aUYKX4Nwj6NgIgg&amp;ust=1409144391219339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google.pl/url?sa=i&amp;rct=j&amp;q=&amp;esrc=s&amp;frm=1&amp;source=images&amp;cd=&amp;cad=rja&amp;uact=8&amp;docid=7keOU3U1qTG9EM&amp;tbnid=pBN7jOE_6q3VDM:&amp;ved=0CAUQjRw&amp;url=http://bakeplus.pl/category/produkty/produkty-mleczne/&amp;ei=14T8U_CjMZTo7AbT6IDICA&amp;bvm=bv.73612305,d.bGE&amp;psig=AFQjCNEVBpPLvt4hAv9aUYKX4Nwj6NgIgg&amp;ust=1409144391219339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1691680" y="35396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62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504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C092-3621-4761-AFD6-80DB606ADD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825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395288" y="0"/>
            <a:ext cx="8748712" cy="6126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651B9F9-59D2-4926-8FC6-5768DC19605F}" type="datetime1">
              <a:rPr lang="pl-PL"/>
              <a:pPr/>
              <a:t>2016-03-29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D21BE0-F483-46A7-A9C0-EE7C14A55B6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6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2123728" y="6342781"/>
            <a:ext cx="2133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3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793489" y="-70817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64106" y="-1624"/>
            <a:ext cx="1087187" cy="3843473"/>
            <a:chOff x="0" y="0"/>
            <a:chExt cx="1087187" cy="3759563"/>
          </a:xfrm>
        </p:grpSpPr>
        <p:pic>
          <p:nvPicPr>
            <p:cNvPr id="28" name="Picture 9" descr="logo_ARR_w_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988" cy="10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Obraz 2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" y="1876573"/>
              <a:ext cx="1077203" cy="974869"/>
            </a:xfrm>
            <a:prstGeom prst="rect">
              <a:avLst/>
            </a:prstGeom>
          </p:spPr>
        </p:pic>
        <p:pic>
          <p:nvPicPr>
            <p:cNvPr id="31" name="Picture 8" descr="http://bakeplus.pl/wp-content/uploads/2012/12/mleczne.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" t="1271" r="23956" b="1271"/>
            <a:stretch/>
          </p:blipFill>
          <p:spPr bwMode="auto">
            <a:xfrm>
              <a:off x="9984" y="2924944"/>
              <a:ext cx="1070495" cy="83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2" descr="C:\Users\annabi.AP\Pictures\Grafika Owoce i warzywa\ghj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3933056"/>
            <a:ext cx="1079697" cy="7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4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1907704" y="0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" name="Picture 2" descr="C:\Users\annabi.AP\Pictures\Grafika Owoce i warzywa\ghj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3933056"/>
            <a:ext cx="1079697" cy="7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nnabi.AP\Pictures\Grafika Owoce i warzywa\gruszki 22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4779741"/>
            <a:ext cx="1070495" cy="9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nnabi.AP\Pictures\Grafika Owoce i warzywa\marchewka 66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" y="5835355"/>
            <a:ext cx="1089680" cy="7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2752685" y="304800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0"/>
            <a:ext cx="1212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62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2195736" y="6367137"/>
            <a:ext cx="2133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7777" y="0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" name="Picture 2" descr="C:\Users\annabi.AP\Pictures\Grafika Owoce i warzywa\ghj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3933056"/>
            <a:ext cx="1079697" cy="7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1440632" y="152400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52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33137" y="-1624"/>
            <a:ext cx="1179753" cy="3843473"/>
            <a:chOff x="-30969" y="0"/>
            <a:chExt cx="1179753" cy="3759563"/>
          </a:xfrm>
        </p:grpSpPr>
        <p:pic>
          <p:nvPicPr>
            <p:cNvPr id="19" name="Picture 9" descr="logo_ARR_w_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988" cy="10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1"/>
            <p:cNvSpPr>
              <a:spLocks noChangeArrowheads="1"/>
            </p:cNvSpPr>
            <p:nvPr userDrawn="1"/>
          </p:nvSpPr>
          <p:spPr bwMode="auto">
            <a:xfrm>
              <a:off x="-30969" y="1196752"/>
              <a:ext cx="1179753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l-PL" altLang="pl-PL" sz="1050" b="1" i="1" dirty="0" smtClean="0">
                  <a:solidFill>
                    <a:srgbClr val="C00000"/>
                  </a:solidFill>
                  <a:effectLst/>
                </a:rPr>
                <a:t>Mleko w szkole </a:t>
              </a:r>
              <a:br>
                <a:rPr lang="pl-PL" altLang="pl-PL" sz="1050" b="1" i="1" dirty="0" smtClean="0">
                  <a:solidFill>
                    <a:srgbClr val="C00000"/>
                  </a:solidFill>
                  <a:effectLst/>
                </a:rPr>
              </a:br>
              <a:r>
                <a:rPr lang="pl-PL" altLang="pl-PL" sz="1050" b="1" i="1" dirty="0" smtClean="0">
                  <a:solidFill>
                    <a:srgbClr val="C00000"/>
                  </a:solidFill>
                  <a:effectLst/>
                </a:rPr>
                <a:t>Owoce w szkole</a:t>
              </a:r>
              <a:r>
                <a:rPr lang="pl-PL" altLang="pl-PL" sz="1050" b="1" i="1" baseline="0" dirty="0" smtClean="0">
                  <a:solidFill>
                    <a:srgbClr val="C00000"/>
                  </a:solidFill>
                  <a:effectLst/>
                </a:rPr>
                <a:t> </a:t>
              </a:r>
              <a:endParaRPr lang="pl-PL" altLang="pl-PL" sz="1050" b="1" i="1" dirty="0" smtClean="0">
                <a:solidFill>
                  <a:srgbClr val="C00000"/>
                </a:solidFill>
                <a:effectLst/>
              </a:endParaRPr>
            </a:p>
          </p:txBody>
        </p:sp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" y="1876573"/>
              <a:ext cx="1077203" cy="974869"/>
            </a:xfrm>
            <a:prstGeom prst="rect">
              <a:avLst/>
            </a:prstGeom>
          </p:spPr>
        </p:pic>
        <p:pic>
          <p:nvPicPr>
            <p:cNvPr id="22" name="Picture 8" descr="http://bakeplus.pl/wp-content/uploads/2012/12/mleczne.png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" t="1271" r="23956" b="1271"/>
            <a:stretch/>
          </p:blipFill>
          <p:spPr bwMode="auto">
            <a:xfrm>
              <a:off x="9984" y="2924944"/>
              <a:ext cx="1070495" cy="83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annabi.AP\Pictures\Grafika Owoce i warzywa\ghj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3933056"/>
            <a:ext cx="1079697" cy="7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nnabi.AP\Pictures\Grafika Owoce i warzywa\gruszki 22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4779741"/>
            <a:ext cx="1070495" cy="9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nnabi.AP\Pictures\Grafika Owoce i warzywa\marchewka 66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" y="5835355"/>
            <a:ext cx="1070495" cy="7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6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  <p:sp>
        <p:nvSpPr>
          <p:cNvPr id="6" name="Symbol zastępczy numeru slajdu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F25312-8B1D-4AB0-B06F-20DB5E6613C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Symbol zastępczy numeru slajdu 5"/>
          <p:cNvSpPr txBox="1">
            <a:spLocks/>
          </p:cNvSpPr>
          <p:nvPr userDrawn="1"/>
        </p:nvSpPr>
        <p:spPr>
          <a:xfrm>
            <a:off x="6858000" y="6661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F25312-8B1D-4AB0-B06F-20DB5E6613C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6" name="Picture 35" descr="park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20" y="5780125"/>
            <a:ext cx="1382285" cy="10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3"/>
          </p:cNvPr>
          <p:cNvSpPr>
            <a:spLocks noChangeAspect="1" noChangeArrowheads="1"/>
          </p:cNvSpPr>
          <p:nvPr userDrawn="1"/>
        </p:nvSpPr>
        <p:spPr bwMode="auto">
          <a:xfrm>
            <a:off x="7777" y="0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33137" y="-1624"/>
            <a:ext cx="1179753" cy="3843473"/>
            <a:chOff x="-30969" y="0"/>
            <a:chExt cx="1179753" cy="3759563"/>
          </a:xfrm>
        </p:grpSpPr>
        <p:pic>
          <p:nvPicPr>
            <p:cNvPr id="19" name="Picture 9" descr="logo_ARR_w_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988" cy="10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1"/>
            <p:cNvSpPr>
              <a:spLocks noChangeArrowheads="1"/>
            </p:cNvSpPr>
            <p:nvPr userDrawn="1"/>
          </p:nvSpPr>
          <p:spPr bwMode="auto">
            <a:xfrm>
              <a:off x="-30969" y="1196752"/>
              <a:ext cx="1179753" cy="415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l-PL" altLang="pl-PL" sz="1050" b="1" i="1" dirty="0" smtClean="0">
                  <a:solidFill>
                    <a:srgbClr val="C00000"/>
                  </a:solidFill>
                  <a:effectLst/>
                </a:rPr>
                <a:t>Mleko w szkole </a:t>
              </a:r>
              <a:br>
                <a:rPr lang="pl-PL" altLang="pl-PL" sz="1050" b="1" i="1" dirty="0" smtClean="0">
                  <a:solidFill>
                    <a:srgbClr val="C00000"/>
                  </a:solidFill>
                  <a:effectLst/>
                </a:rPr>
              </a:br>
              <a:r>
                <a:rPr lang="pl-PL" altLang="pl-PL" sz="1050" b="1" i="1" dirty="0" smtClean="0">
                  <a:solidFill>
                    <a:srgbClr val="C00000"/>
                  </a:solidFill>
                  <a:effectLst/>
                </a:rPr>
                <a:t>Owoce w szkole</a:t>
              </a:r>
              <a:r>
                <a:rPr lang="pl-PL" altLang="pl-PL" sz="1050" b="1" i="1" baseline="0" dirty="0" smtClean="0">
                  <a:solidFill>
                    <a:srgbClr val="C00000"/>
                  </a:solidFill>
                  <a:effectLst/>
                </a:rPr>
                <a:t> </a:t>
              </a:r>
              <a:endParaRPr lang="pl-PL" altLang="pl-PL" sz="1050" b="1" i="1" dirty="0" smtClean="0">
                <a:solidFill>
                  <a:srgbClr val="C00000"/>
                </a:solidFill>
                <a:effectLst/>
              </a:endParaRPr>
            </a:p>
          </p:txBody>
        </p:sp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" y="1876573"/>
              <a:ext cx="1077203" cy="974869"/>
            </a:xfrm>
            <a:prstGeom prst="rect">
              <a:avLst/>
            </a:prstGeom>
          </p:spPr>
        </p:pic>
        <p:pic>
          <p:nvPicPr>
            <p:cNvPr id="22" name="Picture 8" descr="http://bakeplus.pl/wp-content/uploads/2012/12/mleczne.pn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" t="1271" r="23956" b="1271"/>
            <a:stretch/>
          </p:blipFill>
          <p:spPr bwMode="auto">
            <a:xfrm>
              <a:off x="9984" y="2924944"/>
              <a:ext cx="1070495" cy="83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annabi.AP\Pictures\Grafika Owoce i warzywa\ghj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3933056"/>
            <a:ext cx="1079697" cy="7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nnabi.AP\Pictures\Grafika Owoce i warzywa\gruszki 222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4779741"/>
            <a:ext cx="1070495" cy="9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nnabi.AP\Pictures\Grafika Owoce i warzywa\marchewka 66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" y="5835355"/>
            <a:ext cx="1070495" cy="7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0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1763688" y="6329092"/>
            <a:ext cx="21336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2"/>
          </p:cNvPr>
          <p:cNvSpPr>
            <a:spLocks noChangeAspect="1" noChangeArrowheads="1"/>
          </p:cNvSpPr>
          <p:nvPr userDrawn="1"/>
        </p:nvSpPr>
        <p:spPr bwMode="auto">
          <a:xfrm>
            <a:off x="7777" y="0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64106" y="-1624"/>
            <a:ext cx="1087187" cy="3843473"/>
            <a:chOff x="0" y="0"/>
            <a:chExt cx="1087187" cy="3759563"/>
          </a:xfrm>
        </p:grpSpPr>
        <p:pic>
          <p:nvPicPr>
            <p:cNvPr id="24" name="Picture 9" descr="logo_ARR_w_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988" cy="10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Obraz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" y="1876573"/>
              <a:ext cx="1077203" cy="974869"/>
            </a:xfrm>
            <a:prstGeom prst="rect">
              <a:avLst/>
            </a:prstGeom>
          </p:spPr>
        </p:pic>
        <p:pic>
          <p:nvPicPr>
            <p:cNvPr id="27" name="Picture 8" descr="http://bakeplus.pl/wp-content/uploads/2012/12/mleczne.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" t="1271" r="23956" b="1271"/>
            <a:stretch/>
          </p:blipFill>
          <p:spPr bwMode="auto">
            <a:xfrm>
              <a:off x="9984" y="2924944"/>
              <a:ext cx="1070495" cy="83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2" descr="C:\Users\annabi.AP\Pictures\Grafika Owoce i warzywa\ghj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3933056"/>
            <a:ext cx="1079697" cy="7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89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  <p:pic>
        <p:nvPicPr>
          <p:cNvPr id="16" name="Picture 35" descr="park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20" y="5780125"/>
            <a:ext cx="1382285" cy="10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3"/>
          </p:cNvPr>
          <p:cNvSpPr>
            <a:spLocks noChangeAspect="1" noChangeArrowheads="1"/>
          </p:cNvSpPr>
          <p:nvPr userDrawn="1"/>
        </p:nvSpPr>
        <p:spPr bwMode="auto">
          <a:xfrm>
            <a:off x="7777" y="0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64106" y="-1624"/>
            <a:ext cx="1087187" cy="3843473"/>
            <a:chOff x="0" y="0"/>
            <a:chExt cx="1087187" cy="3759563"/>
          </a:xfrm>
        </p:grpSpPr>
        <p:pic>
          <p:nvPicPr>
            <p:cNvPr id="19" name="Picture 9" descr="logo_ARR_w_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988" cy="10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" y="1876573"/>
              <a:ext cx="1077203" cy="974869"/>
            </a:xfrm>
            <a:prstGeom prst="rect">
              <a:avLst/>
            </a:prstGeom>
          </p:spPr>
        </p:pic>
        <p:pic>
          <p:nvPicPr>
            <p:cNvPr id="22" name="Picture 8" descr="http://bakeplus.pl/wp-content/uploads/2012/12/mleczne.pn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" t="1271" r="23956" b="1271"/>
            <a:stretch/>
          </p:blipFill>
          <p:spPr bwMode="auto">
            <a:xfrm>
              <a:off x="9984" y="2924944"/>
              <a:ext cx="1070495" cy="83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annabi.AP\Pictures\Grafika Owoce i warzywa\ghj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3933056"/>
            <a:ext cx="1079697" cy="7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nnabi.AP\Pictures\Grafika Owoce i warzywa\gruszki 222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4779741"/>
            <a:ext cx="1070495" cy="9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nnabi.AP\Pictures\Grafika Owoce i warzywa\marchewka 66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" y="5835355"/>
            <a:ext cx="1070495" cy="7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99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  <p:pic>
        <p:nvPicPr>
          <p:cNvPr id="16" name="Picture 35" descr="parka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20" y="5780125"/>
            <a:ext cx="1382285" cy="10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data:image/jpeg;base64,/9j/4AAQSkZJRgABAQAAAQABAAD/2wCEAAkGBxQSEhUUExMVFRUXFRQYFBQVFxQUFBUVFBQWFxUXFBQYHCggGBolHBQUITEhJSkrLi4uFx8zODMsNygtLisBCgoKDg0OGxAQGywmICQsLCwtLCwsLCwsLCwsLCwsLCwsLCwsLCwsLCwsLCwsLCwsLCwsLCwsLCwsLCwsLCwsLP/AABEIAJwA+AMBIgACEQEDEQH/xAAcAAACAwEBAQEAAAAAAAAAAAAEBQIDBgEABwj/xAA7EAABAwIEAwYEBQMEAgMAAAABAAIRAwQFEiExQVFhBhMicYGRMqGxwRRCctHhI1LwBxWC8TNDYpKi/8QAGgEAAwEBAQEAAAAAAAAAAAAAAgMEAQAFBv/EACwRAAICAQMEAQMDBQEAAAAAAAABAhEDEiExBBMiQVFhcZGBoeEyUrHB8UL/2gAMAwEAAhEDEQA/ANF2or1K5LzUIbJyUwSGgcCRxPVZaveuYxzJ0KKvbojeeiQXlxJ12Xx0XPNPVPc17cGuwPFg6lDtxoSrK1VoBLZ14rKuqju4aV6liJLGsE5pSp9M5O0bZoql2O8ZBg6CB91bjlzme0B2p0hIX4ZWc4PGnVFPZ3Tw1wzE6l3JA8UU1TsxNmkcSylqeCS1KxLSefFRxW9LqeUDigKV34Q07Sl4sLq/qa2SNLUqdJh4I6g1sDTV3Hkibq7o5mtEaaaI3NvZI2j2F2pedTEc07sr/wDDvIIFRpHsVKhaNLNHRKDoU4zsGsxBKCOuElNOn6D0of2933lMvy6aylGAv/q1PNE2NJ9NjgHiDuEr7O3c16gIjVel0+XVBpp39qHRT0s10rkrxUSUtugCUqty8SvIdTOOQqqgRAC53a30cBQptKv7lSp0JTcLd0jnRWHrpJU6rYXmGVTPI4Pc4qMoa9oZgOhlHkBcAWQy3KmccoWYLARxXqlHgmVpT8MKu4ZqqMuJPcxMB7rTVQZTRpGirbT1hTyxh2StLgscImOI4Lq7UpwV5WYMk8caQuSTPiV5iZfEpY+tJ2Rl1SgwhSAoMailsK0hWDhrqga4wDKHxB7aVYhp0CFqvQndlx2To497fBrQ8PaOrsHE9E0wnEhVP9Q+IJAynkLQ4RKe2GDtpzUdqZlqlzRxKPG/oy2MaziDwhLL1wBkeyOv79lNzXDUHccAr7y1ZUANMSSJPRSw8abOYPh1d9QQi6GHU3SS8A9eKKsqAY2CcsjdDYbVpOeabpdroeI9EL5bWxvrc1OEOlgEAgaSpOtvFoQ0H3RmDYYKfhBlm+vLkmd9ZtqgflcNnD7jimw6Ryhb59Bozl9hj4zMcTG45pRjeEVrdrbgGILc7eME8StxhrjTfke2J2dwPqhO2NjVqtaxo/pk+I8vRetixR7LlLlDIZXdHMNr52A9EQ5DWFuKbQ0cBCIcV5TOfJxeLlEuVbihbMLc6k2oqGlTa5ZqOLwZ2Cj3+VEUn5W68kI92Yq/TGEE1yYtyi5ulylViMxiVC4oAkwdUFhoe92Z5B1hoGgGXRSrJKUvIOthvU0XA5MaNAHcSoXtmAJEjmPuny6aa81wBZdh1WdERXpJPQrZXSnr4e2QV6PTTWbG0+UBJ77AFRiidCrHuQlR+q6WMOy6o6TK8qjU0XlkpxhszT5HiNsHJcMLJ1nRHsrzup2+Z3DwgrxoynFULoWUcKBdrqE0q0GwA1mg49VOMpOXXknDHMZQbUqaAnl8kOTLOX1O02fP7uk59bMdgRotTcXAIHIDRJcaxltU/wBNkQdyqLXEAGHOdY0VU8c5xi2qoY+nlVhFa1e9hcBPRaTsbTy0XOfLZ0AdyQnZau19MnVzm79OSNxG5mltttwhTZM0k+3XsS409wfFr4hhDthsQk2GXT2PFQanj1QuIV+8ZE6DjzQ+HV3uqNptbJe5rGnq4wNPVUY8D0Ne2Njjs+44BXbUpCo38/23+aYgoe2tm0mNps+Fggem59TqrWlEvBJL0MiqQUDpqp1apgyMw6bqnMrWPV2LN/5FyihRW0MDbgq8ya3Vk1+o0dzQFWzAMZ48woM3TTjK1wctymVwqbbRx4t91w27hy91N25fAVFD0VhgBJJ4RHqqHNUrV5a7QEzvC3EtORNo6g+6qNOmunHgh6wyhFvbmBERKErtPFejP22YthXjDiWgtOUg+I82ofDqbafiDSXbSToAeSMuGzpzK4+nCg0NytDBrZXsQCjbrEWgbTPBY7EqlSW924iZDo5CNUVagugHU7anU9SqYZ8iWnkFxTCnVEZYX+QxuCdf4Qle2cw6j1GoUWMUeJ5ceRSppmNJjrEmFozDYnbiJS6nWkHSUcL4VAGn8p16qm/DGABm51cvocsoqDkvS/cVEqDl5DsK6vD1Slu0Mo+R1KsHbZPqzTkYBpIk+aApMaDrutF2Yw43D5d8Dd+p/tCTK5tKKBcWxp2c7PtcwuqSc20aGOhR1z2XeaRYys0iZbnZ8PSQVo6VOBEKi7vW09zryG6t7GLHj1ZX+oSjbqJ8Nxbs/XpV3UjQqOdMjIxzgQeLSBskl5QNP42OZ+trm/UL9H2F93oJEgDTdXVX6QdRyOo9iqcbhKKlF7DnkknTR8Q7G3baVOpsJgk9I0SrG8fNTwtEBb7tN2Wo3BJoBtGr/aNKdToQPhPUc18trNcCW5YIJBngQYIU+PHjnkeTn/QxY03qJ1K5NMCIJO/RbD/SfCc906s4yKDJH66ktb8g8rD924iHO47r7T/pjhwo2LXQQ6q5zyTuRo1npA+aq2igZqlRqXO1XAVFxXgpa3BouDlNr0JO/T6LraixpxYNDGm5TrMDhDgCgmV1aag5qvHnVVIXKL5FV/bOpagyznxHmgHXKd3tYZHTtBWQ79eH12NYMieN7P18FmG5R3GjLgpvhl1odP5WXp1UV+JLWy3fT2VfRZ2nbF5Md7Gsz7R6qNV07ifosszH3tgGCeKaW2IZxIGu+k/Je1HPjnwyaWKUQ25ph2gGo1ngllyCPyn2KYsuATGs+0n7qYrbSPVDkwRycOjFJoS06YO4Mo6jRjYao99cNiD7fdVXGIhoEDXiP5Rw6eMEdqb4K30i7f5qgW5aTM76acFCpihPDnK5aYi13Ea/9aInGD5OuSJ2oh7vRcr+JymG+Jx6D7q+kyQSk6fJoJA4YuIzu15FoNs+GWttVvK7KdOQ4nfcNaN3O6D+F9xwXC2W9JtNkw0RJ1JPFxPMrN/6b9mvw1HvHj+rVDS6d2s3az5yep6LbhqmxQT44CyzV0ii8uO7YXeyzDKL67tPV3Aeq1lWCNQCOqqY7kNPkkdX0azZE5y2S4CxZdCdLcjaW7abA1u31PNJcZxQAlrSiscvS1nh3PHksRXeZ1SOq6hp9rGuB2DDq8pBr3ndY7thgjp7+lo0/wDlaPyu/u8itjR1YCq3mPuOfRB09x84jm1wfLKFgXltMOkvcGt/U4wPmV+iGsFNjGN2Y1rQOjQAPosB2fwGhSvG3AOVrQ8imRmDXkQHNPADVbqrWBEgz81bLInHZk+RXI8XKHeIcVFA1UhTN0hVapJXMyDfVXe+09lzkdoCKlRSp1ygTU0XmVEpz3O0EsauIpnXfRZsPTDHa/wj1KUB6i6p6p/YqxRqIZSqIkvlpjkl1NyJpPR9M6dC8iK8hmeQ1+0pxZ1gAHGRHvHT3SOi8ydY1OnLh6hFURoIEj82sH35L08MtO4vIr5NBVucwgjh5a+aEr1yABJB46678lBlb/OX7obfXWZIEaGdePLVW3qEpUEG9dTbJMyOAjfkVXWfsXOO8CIk8VA1AWjkDGvsB/nNDFsaTpmnYxquUnwdSCfxJcQGjw9d/wCFbhjcrhJElxPlJ4Id4MAwdOW//ab4fa5nAtEefnujW73BeyG9OmId1iPLVWURorwRGUxGw59FDu8uie4exGogV5SheQ0bZbTYrM0Lyqru/wA68ElLTHY3livE8SDTAgn5D9ylX4x9Q6uKqrDUzzO6MsbbWV5Dc8st2XJRhELfa52Qd40KyF5RhxC+gloa0H3WPxgAvMDij6nHGMkDhm3YttKpaY3BV9WmuNZl1OnJU95OqVG4jWWhhV9C9LDpsg3VDzVcrZfJyRpe/DmyCh31EqtbgtRVapxQ6zVEudWXDWSqpca7qH4rqsbYegamup06mqTi4VxucrXHolp+Vs5wB8Tr5qh6aeyFDkOanNdD0iSbY/TpVBbHoqi9LmvRFF63HcZCZxPPw4lxLXiTrDgZ9HBX9zXbM0p5ljgfkQFNtSCCmNGtxBPLTmvWwaWSzcgSlduEAsqtg6yxxEeYBRNO9H5nSJiMryY6gBH0ap5oylWI4lXQihLkxF+KlxIp1HajTuqkDTy1VzGVXai3eTwnK0f/AKOieuuiNkNWuXEF08h0G6bpigNTB7LD7ifF3VJvUl7vcwndnUp0RHeF7uJ/bgFn6lQncrkolKKBcWzRPxoTAZPmfsiaLydTxWZoySnLbghjTE78VrnaszSMpXEA3EBxELyzuRO0sbEqmsRx4K1yz+N4gIyg+ak6jOscb/H3Nxw1OgbEMTh2kaKu3xfXVJKr5KqzryoyyPez0O3GqNLeYzmEBI610UN3igXLWnKWqTs6MFHg895O64CokrwK2wiUrhcoyolyFy23OSJZ1fTqiIOyBdUXDWU875QaRVf1CwwfTqEI26TCo5r25XajgeI8lnq5yPLcwdHEJuJax8Wq3GzLhE3dbwgc/slNq9SxWudh0H7o1jBe7LX1FAVkq753MfRdZUedgD5GVvYY2U0OW1lfTqpVStrgiRQqHqGu/ZFUbO5ifw1SPIT7SheBiZSTG7amk8imNu/QJXZWFwRrSLf1b+olG2mE1gBmGvmPunYpKOzJZjyiimIK3tKgESPXf5I2hZv4uHsVdDLFeyZxZF7lXmGVw8j7H+UYLAcXn0CkLFgnxO1EcEzvw+QaEylKa/7bSP8Ad7/wrH4XSI0zDqD9isWeDOF1iRnGbbWVZd1RAaJneZ4HhHokxsKrHubVqBwB0yjKCOE6yjKbYWyy2tKCUN7LCeq8q6t01gnf00/leSRmls0uLXwYIB1WQu62Y7onEbvMUrqPXl5M3dnqfHodixqCOOKgSovqJ12dw+nUa57wXQ4ACYG0nz4JsLk9KCnKlYmbJ2BPkCUws8HfUEmGDhO59E/qVYENAaOECAh3XDpmZVCxL27Fa2+BFeYfl0a7MeOgEfNRpYVUdHwj/lqPRNDbk+Z4omlQc0QNemyzsJvc55KQAzARxqmOjdfmUWzC6IjwF36iSmDLRxHidHQcEbb2AjUz9+qfDp1eyEyyP2xV+HaRpSZHRoSPtmwNpNeYbldEQBIdpw8ls3uAkDTyH1WT7YYdUuLZ7Ker5a5oOgOUyQJ6Stnhi1RuLI9SMBUvC7bQIJtg2ZaIJ3iVRbtf19kztrWq7QBx9ClqsapF8nZCixzdj7iU97JdmhWc6rXc402mMu2d25HRoke6ps+ztaodBA4k6LYWVAUKLKYM7lx2kncx9lN1Gft421yKe/AdRp0W7UaYA2LWtmEUwjdsR00hJ3VlKhdFhkeo5ryMfV5L89zHjGhqEKhxKIpuDxmbrzHEeagaauuxaKg4rociBQkdV40I4TzTVBmakVlhOk78iFdQeW+EuMid4E8grGUxHiaI6b+6reeZ8ifp5JygoPUBZFzySPn5H7r1UOETx2VVS4Zrrvwbr8gqhWe74GH9TpHyS5zj9wlFh9JwA1KFrYgCCGOA6lRpW9T8xHsp1MKY7jlPTb2S9eT0q+53guRe5rt5DieoUnnKyTvy5Lww4gzMx81XcGQ7WABvy14+itwylJeSCSQAXF2ZzjGUgN00kayG+R+q8k/aW7AptYwkBx0HEg6zHUrybyNSDqtZDPrrG16V43aq/wBYP1CF7y+4OJ/4t/ZRQ6FpUpIdJr4NpUrrW9j6n9H9T3/KF8kp21878wHoF9M7D0KlK1pio7M/vKhJ20JEJvZ7flqTE5acR5XbqvU2K2tVZJlQpVmyEyEo3yI3otDVYGKu/vWsZ4dzskr8ZM6lMnlhB0xcYSkrNA+oGDUwEBXx3L8OiQYhiJJiSUudcSZSp9RN/wBGyGwwJf1GnssSL87idoVT8TLjA4cVm7S7LXO10KnRvNYlK1zSSsN4l6LzWZSq1S4DxmZ0BB39kRb37XCdx0MrP4gA+o+RP/SEbQcw5qZLTxHA+iGcNW9jai0bildNGokFXiKgnc6yspYY0ActYZP/AJDVvryWotrdxbnpuDgeLTmCmywk9mgHHSwqlQBACuFm1Bd5XiA5v/1hVPbcHj7QpXCH9ptP5GtKhkMt0P180Q54PQ/JZ021x/d7/wAIm0tHf+1mYfqITIua8YrYyUPbY37yOIHVUvxpjdAQfUR6oerZ2/G2qf8AF4P3UfwNqNe7rDpCo1SjspJfr/AFQq2n+P5CHYk13/ta3yBcfqqXPok+Jz3+mnsr6JoD4KTz+oGFGtibG/kaPQfVInkV7y/y/wAHKP8AamSp3tNvw03e0Kf49x+GkfUpTcdq6TeLPefkEI/tizg17v0tge5Rxc5LaTr6Kgu2+aH9a6ePiyt6bn0HFVZHGXVX5GDUz4TH2SJvaOqdadvHUkT6mF23t61y6a2UtEFrJhgPlOpRdiUnvbN0Nc0gTEL01KjfwzqhY34i5xyOM6ROw0Kl2gxVtJjQ4ElxktA0JGoaTwEp4cJc0bgJVi2FB7SCTPAyBG/7r0IYnHkxTTaXozNyNBWravcDAkAN5f55LqoxXCq+nh7wAaEEfQryojFhuUUbV9mASC0SDB8wui1aNmhbLG8PZOcSCTrEQeuyTtoBDk6ZwlRNHPqVihlsOSZWHBnKSOqLbbt5KupREbIO1RznYvu2EuMBD5wxpc8gNG5Jge6qx60aW6z7lYe+w2nyJ8yp1jipFcIa1yOr3tPQnWs3pBmPZKq/au3B8Jc7o1jj80rZh1OdkwtrCmPyhNrEvTNlFL2UDtTm+GhVPnlCn/uVZ05beAf7n/sE2t7Fk7JxaYczkmal6QqVRMkKF07g1voT9Si7XBLlxkvjygLe29s3kjKVs3kj0WLeWjJUMBd+Y/MotmAj+4LTGiELWqxsB81naSA7jYo/2FvGPYfur7LCxSM03mmeOWIPmNip1L9w4N9kPXxR4geHUjgltQ+A7n8jd15HxMD+rTlPsuMxOhsQ9h6gke6y9/2jrMMAM24tM/VDUu0ldw1cB5ABKlF+n+wXbv8A6bX8ZR/u+ig+/oDd3t/CylWq9wBNR3pl/ZJry9qNfAefl+yT28j9r8HLGvr+TfPxpg+Gm93y+qHfiFd/w0Q3zcFgG4pWL4FQgdI+4Tq2uqgdlNRzhH5o+wCLsvmUgnCMeEaF9O4d8VRjR0hCvwAP/wDJVzeoAUTsB0lA3Lc4IdsJ04eyKGDEt6OUpfYa08EtW7vb6GforqdG1aYa6XcI5+yxmIXrqFMmnAhp0gRogexWMVbi6/qOkBjiAAAJ2VUcfjaRjtvdm9qvGx48OiSX+M0absoHi9h77K+7rkOJHBIr6iNAROeS6dVlBqKDrbGnBs5jAjfxATzRZ7QANksB6t1HtwWbfRHcujSSNuAHAL14O7DcumglGlsdpjY5Z2mFQgUmhznODQI3LjAHuV5av/Tns9RfFy/M6o0+EE+Bpj4g3n5ryrxdKpRtkeXqFGVJH//Z">
            <a:hlinkClick r:id="rId3"/>
          </p:cNvPr>
          <p:cNvSpPr>
            <a:spLocks noChangeAspect="1" noChangeArrowheads="1"/>
          </p:cNvSpPr>
          <p:nvPr userDrawn="1"/>
        </p:nvSpPr>
        <p:spPr bwMode="auto">
          <a:xfrm>
            <a:off x="7777" y="0"/>
            <a:ext cx="1212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8" name="Grupa 17"/>
          <p:cNvGrpSpPr/>
          <p:nvPr userDrawn="1"/>
        </p:nvGrpSpPr>
        <p:grpSpPr>
          <a:xfrm>
            <a:off x="64106" y="-1624"/>
            <a:ext cx="1087187" cy="3843473"/>
            <a:chOff x="0" y="0"/>
            <a:chExt cx="1087187" cy="3759563"/>
          </a:xfrm>
        </p:grpSpPr>
        <p:pic>
          <p:nvPicPr>
            <p:cNvPr id="19" name="Picture 9" descr="logo_ARR_w_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988" cy="10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raz 2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" y="1876573"/>
              <a:ext cx="1077203" cy="974869"/>
            </a:xfrm>
            <a:prstGeom prst="rect">
              <a:avLst/>
            </a:prstGeom>
          </p:spPr>
        </p:pic>
        <p:pic>
          <p:nvPicPr>
            <p:cNvPr id="22" name="Picture 8" descr="http://bakeplus.pl/wp-content/uploads/2012/12/mleczne.png"/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" t="1271" r="23956" b="1271"/>
            <a:stretch/>
          </p:blipFill>
          <p:spPr bwMode="auto">
            <a:xfrm>
              <a:off x="9984" y="2924944"/>
              <a:ext cx="1070495" cy="83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annabi.AP\Pictures\Grafika Owoce i warzywa\ghj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3933056"/>
            <a:ext cx="1079697" cy="7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nnabi.AP\Pictures\Grafika Owoce i warzywa\gruszki 222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4779741"/>
            <a:ext cx="1070495" cy="9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nnabi.AP\Pictures\Grafika Owoce i warzywa\marchewka 66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" y="5835355"/>
            <a:ext cx="1070495" cy="7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8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5312-8B1D-4AB0-B06F-20DB5E6613C1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upa 6"/>
          <p:cNvGrpSpPr/>
          <p:nvPr userDrawn="1"/>
        </p:nvGrpSpPr>
        <p:grpSpPr>
          <a:xfrm>
            <a:off x="40914" y="-1624"/>
            <a:ext cx="1179753" cy="3843473"/>
            <a:chOff x="-23192" y="0"/>
            <a:chExt cx="1179753" cy="3759563"/>
          </a:xfrm>
        </p:grpSpPr>
        <p:pic>
          <p:nvPicPr>
            <p:cNvPr id="8" name="Picture 9" descr="logo_ARR_w_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2988" cy="1052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11"/>
            <p:cNvSpPr>
              <a:spLocks noChangeArrowheads="1"/>
            </p:cNvSpPr>
            <p:nvPr userDrawn="1"/>
          </p:nvSpPr>
          <p:spPr bwMode="auto">
            <a:xfrm>
              <a:off x="-23192" y="1055093"/>
              <a:ext cx="1179753" cy="880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l-PL" altLang="pl-PL" sz="1050" b="1" i="1" dirty="0" smtClean="0">
                  <a:solidFill>
                    <a:srgbClr val="C00000"/>
                  </a:solidFill>
                  <a:effectLst/>
                </a:rPr>
                <a:t>Mleko w szkole </a:t>
              </a:r>
              <a:br>
                <a:rPr lang="pl-PL" altLang="pl-PL" sz="1050" b="1" i="1" dirty="0" smtClean="0">
                  <a:solidFill>
                    <a:srgbClr val="C00000"/>
                  </a:solidFill>
                  <a:effectLst/>
                </a:rPr>
              </a:br>
              <a:r>
                <a:rPr lang="pl-PL" altLang="pl-PL" sz="1050" b="1" i="1" dirty="0" smtClean="0">
                  <a:solidFill>
                    <a:srgbClr val="C00000"/>
                  </a:solidFill>
                  <a:effectLst/>
                </a:rPr>
                <a:t>Owoce i warzywa w szkole</a:t>
              </a:r>
              <a:r>
                <a:rPr lang="pl-PL" altLang="pl-PL" sz="1050" b="1" i="1" baseline="0" dirty="0" smtClean="0">
                  <a:solidFill>
                    <a:srgbClr val="C00000"/>
                  </a:solidFill>
                  <a:effectLst/>
                </a:rPr>
                <a:t> </a:t>
              </a:r>
            </a:p>
            <a:p>
              <a:pPr algn="ctr"/>
              <a:r>
                <a:rPr lang="pl-PL" altLang="pl-PL" sz="1050" b="1" i="1" baseline="0" dirty="0" smtClean="0">
                  <a:solidFill>
                    <a:srgbClr val="C00000"/>
                  </a:solidFill>
                  <a:effectLst/>
                </a:rPr>
                <a:t>FEAD</a:t>
              </a:r>
            </a:p>
            <a:p>
              <a:pPr algn="ctr"/>
              <a:endParaRPr lang="pl-PL" altLang="pl-PL" sz="1050" b="1" i="1" dirty="0" smtClean="0">
                <a:solidFill>
                  <a:srgbClr val="C00000"/>
                </a:solidFill>
                <a:effectLst/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" y="1876573"/>
              <a:ext cx="1077203" cy="974869"/>
            </a:xfrm>
            <a:prstGeom prst="rect">
              <a:avLst/>
            </a:prstGeom>
          </p:spPr>
        </p:pic>
        <p:pic>
          <p:nvPicPr>
            <p:cNvPr id="11" name="Picture 8" descr="http://bakeplus.pl/wp-content/uploads/2012/12/mleczne.png"/>
            <p:cNvPicPr>
              <a:picLocks noChangeAspect="1" noChangeArrowheads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" t="1271" r="23956" b="1271"/>
            <a:stretch/>
          </p:blipFill>
          <p:spPr bwMode="auto">
            <a:xfrm>
              <a:off x="9984" y="2924944"/>
              <a:ext cx="1070495" cy="834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C:\Users\annabi.AP\Pictures\Grafika Owoce i warzywa\ghj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" y="3933056"/>
            <a:ext cx="1079697" cy="7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nnabi.AP\Pictures\Grafika Owoce i warzywa\marchewka 66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2" y="4797152"/>
            <a:ext cx="1070495" cy="78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" y="5661248"/>
            <a:ext cx="1118442" cy="87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7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  <p:sldLayoutId id="214748367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frm=1&amp;source=images&amp;cd=&amp;cad=rja&amp;uact=8&amp;docid=ArcjDJYyc-PFaM&amp;tbnid=o6C_hN-EgjFAkM:&amp;ved=0CAUQjRw&amp;url=http://www.uwazamrze.pl/galeria/920043.html&amp;ei=9stoU8bFGeHA7AazyoGICw&amp;bvm=bv.66111022,d.bGQ&amp;psig=AFQjCNF0tU3-FcqOLASmen6oL1miKnol3A&amp;ust=1399463261185945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gif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1403648" y="980728"/>
            <a:ext cx="7344816" cy="21602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Programy wspierania konsumpcji</a:t>
            </a:r>
          </a:p>
          <a:p>
            <a:endParaRPr lang="pl-PL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Mleko w szkole </a:t>
            </a:r>
          </a:p>
          <a:p>
            <a:r>
              <a:rPr lang="pl-PL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b="1" dirty="0" smtClean="0"/>
          </a:p>
          <a:p>
            <a:endParaRPr lang="pl-PL" sz="1600" b="1" dirty="0" smtClean="0">
              <a:latin typeface="+mn-lt"/>
            </a:endParaRPr>
          </a:p>
          <a:p>
            <a:endParaRPr lang="pl-PL" sz="1600" b="1" dirty="0">
              <a:latin typeface="+mn-lt"/>
            </a:endParaRPr>
          </a:p>
          <a:p>
            <a:endParaRPr lang="pl-PL" sz="1600" b="1" dirty="0" smtClean="0">
              <a:latin typeface="+mn-lt"/>
            </a:endParaRPr>
          </a:p>
          <a:p>
            <a:r>
              <a:rPr lang="pl-PL" sz="1600" b="1" dirty="0" smtClean="0">
                <a:latin typeface="+mn-lt"/>
              </a:rPr>
              <a:t>8 kwietnia 2016 r.</a:t>
            </a:r>
          </a:p>
          <a:p>
            <a:r>
              <a:rPr lang="pl-PL" sz="1600" b="1" dirty="0" smtClean="0">
                <a:latin typeface="+mn-lt"/>
              </a:rPr>
              <a:t>Kamienna Góra</a:t>
            </a:r>
            <a:endParaRPr lang="pl-PL" sz="1600" b="1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pl-PL" altLang="pl-PL" sz="1600" b="1" i="1" dirty="0" smtClean="0">
                <a:latin typeface="+mn-lt"/>
                <a:cs typeface="Arial" panose="020B0604020202020204" pitchFamily="34" charset="0"/>
              </a:rPr>
              <a:t>OT </a:t>
            </a:r>
            <a:r>
              <a:rPr lang="pl-PL" altLang="pl-PL" sz="1600" b="1" i="1" dirty="0" err="1" smtClean="0">
                <a:latin typeface="+mn-lt"/>
                <a:cs typeface="Arial" panose="020B0604020202020204" pitchFamily="34" charset="0"/>
              </a:rPr>
              <a:t>ARR</a:t>
            </a:r>
            <a:r>
              <a:rPr lang="pl-PL" altLang="pl-PL" sz="1600" b="1" i="1" dirty="0" smtClean="0">
                <a:latin typeface="+mn-lt"/>
                <a:cs typeface="Arial" panose="020B0604020202020204" pitchFamily="34" charset="0"/>
              </a:rPr>
              <a:t> we Wrocławiu</a:t>
            </a:r>
            <a:endParaRPr lang="pl-PL" sz="1600" b="1" dirty="0">
              <a:latin typeface="+mn-lt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45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C41A8-FDC6-4A4C-A8D8-A272D9FD2A9E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786524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C41A8-FDC6-4A4C-A8D8-A272D9FD2A9E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336"/>
            <a:ext cx="7543008" cy="656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3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C41A8-FDC6-4A4C-A8D8-A272D9FD2A9E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76" y="176282"/>
            <a:ext cx="7162747" cy="642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C41A8-FDC6-4A4C-A8D8-A272D9FD2A9E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4624"/>
            <a:ext cx="8010525" cy="67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5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C41A8-FDC6-4A4C-A8D8-A272D9FD2A9E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0"/>
            <a:ext cx="787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Text Box 2"/>
          <p:cNvSpPr txBox="1">
            <a:spLocks noChangeArrowheads="1"/>
          </p:cNvSpPr>
          <p:nvPr/>
        </p:nvSpPr>
        <p:spPr bwMode="auto">
          <a:xfrm>
            <a:off x="4860032" y="981075"/>
            <a:ext cx="4104581" cy="529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endParaRPr lang="pl-PL" sz="24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pl-PL" sz="24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pl-PL" sz="24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l-PL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2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Dziękuję </a:t>
            </a:r>
            <a:r>
              <a:rPr lang="pl-PL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 uwagę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endParaRPr lang="pl-PL" sz="24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2400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Agencja Rynku Rolnego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2000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Oddział Terenowy </a:t>
            </a:r>
            <a:r>
              <a:rPr lang="pl-PL" sz="20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we Wrocławiu 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ul</a:t>
            </a:r>
            <a:r>
              <a:rPr lang="pl-PL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. </a:t>
            </a:r>
            <a:r>
              <a:rPr lang="pl-PL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Powstańców Śląskich 28/30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16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53-333 Wrocław</a:t>
            </a:r>
          </a:p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pl-PL" sz="16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tel</a:t>
            </a:r>
            <a:r>
              <a:rPr lang="pl-PL" sz="1600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. </a:t>
            </a:r>
            <a:r>
              <a:rPr lang="pl-PL" sz="16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71 33 50 151        </a:t>
            </a:r>
            <a:r>
              <a:rPr lang="pl-PL" sz="1600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fax </a:t>
            </a:r>
            <a:r>
              <a:rPr lang="pl-PL" sz="1600" dirty="0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71 33 50 179</a:t>
            </a:r>
            <a:endParaRPr lang="pl-PL" sz="1600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pl-PL" dirty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e-mail: </a:t>
            </a:r>
            <a:r>
              <a:rPr lang="pl-PL" dirty="0" err="1" smtClean="0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wroclaw@arr.gov.pl</a:t>
            </a:r>
            <a:endParaRPr lang="pl-PL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pl-PL" dirty="0" err="1">
                <a:solidFill>
                  <a:srgbClr val="00925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quare721 L2" pitchFamily="34" charset="-18"/>
              </a:rPr>
              <a:t>www.arr.gov.pl</a:t>
            </a:r>
            <a:endParaRPr lang="pl-PL" dirty="0">
              <a:solidFill>
                <a:srgbClr val="00925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quare721 L2" pitchFamily="34" charset="-18"/>
            </a:endParaRPr>
          </a:p>
        </p:txBody>
      </p:sp>
      <p:pic>
        <p:nvPicPr>
          <p:cNvPr id="1141764" name="Picture 4" descr="http://grafik.rp.pl/grafika2/920043,987455,1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64" y="3212977"/>
            <a:ext cx="35643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17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70" y="95797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17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117867"/>
            <a:ext cx="3489220" cy="261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2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190761"/>
            <a:ext cx="3529061" cy="50405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Mleko 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szkole</a:t>
            </a:r>
          </a:p>
          <a:p>
            <a:pPr>
              <a:defRPr/>
            </a:pPr>
            <a:endParaRPr lang="pl-PL" i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6" name="Picture 7" descr="http://www.dfz.bg/assets/2529/school_milk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2303586" cy="13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25312-8B1D-4AB0-B06F-20DB5E6613C1}" type="slidenum">
              <a:rPr lang="pl-PL" smtClean="0"/>
              <a:t>2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907704" y="1628800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Celem programu jest kształtowanie wśród dzieci i młodzieży dobrych nawyków żywieniowych poprzez promowanie spożycia mleka i przetworów mlecznych. </a:t>
            </a:r>
          </a:p>
          <a:p>
            <a:r>
              <a:rPr lang="pl-PL" dirty="0"/>
              <a:t> </a:t>
            </a:r>
          </a:p>
          <a:p>
            <a:r>
              <a:rPr lang="pl-PL" dirty="0" smtClean="0"/>
              <a:t>Każde </a:t>
            </a:r>
            <a:r>
              <a:rPr lang="pl-PL" dirty="0"/>
              <a:t>dziecko, które uczęszcza do placówki oświatowej, może otrzymać, w ramach programu, w każdym dniu nauki szkolnej - 0,25 litra mleka lub przetworu mlecznego, tj.: mleka białego, mleka smakowego o różnej zawartości tłuszczu, a także twarogu, twarożku, sera oraz jogurtu, po cenach niższych niż rynkowe.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10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190761"/>
            <a:ext cx="3529061" cy="504056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Mleko </a:t>
            </a:r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szkole</a:t>
            </a:r>
          </a:p>
          <a:p>
            <a:pPr>
              <a:defRPr/>
            </a:pPr>
            <a:endParaRPr lang="pl-PL" i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076" name="Picture 7" descr="http://www.dfz.bg/assets/2529/school_milk.jpg">
            <a:hlinkClick r:id="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168592"/>
            <a:ext cx="2303586" cy="138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25312-8B1D-4AB0-B06F-20DB5E6613C1}" type="slidenum">
              <a:rPr lang="pl-PL" smtClean="0"/>
              <a:t>3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691680" y="620688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ramach programu:</a:t>
            </a:r>
            <a:endParaRPr lang="pl-PL" sz="2000" dirty="0"/>
          </a:p>
          <a:p>
            <a:pPr lvl="1"/>
            <a:r>
              <a:rPr lang="pl-PL" b="1" dirty="0" smtClean="0"/>
              <a:t>1. każde </a:t>
            </a:r>
            <a:r>
              <a:rPr lang="pl-PL" b="1" dirty="0"/>
              <a:t>dziecko uczęszczające do szkoły podstawowej może otrzymać 0,25 l:</a:t>
            </a:r>
            <a:endParaRPr lang="pl-PL" sz="2000" dirty="0"/>
          </a:p>
          <a:p>
            <a:pPr lvl="2"/>
            <a:r>
              <a:rPr lang="pl-PL" b="1" dirty="0" smtClean="0"/>
              <a:t>a) dzięki </a:t>
            </a:r>
            <a:r>
              <a:rPr lang="pl-PL" b="1" dirty="0"/>
              <a:t>dopłacie krajowej - w okresie od 1 października do 31 maja danego roku szkolnego, przez 3 dni w tygodniu mleko bez dodatków smakowych bezpłatnie </a:t>
            </a:r>
            <a:r>
              <a:rPr lang="pl-PL" dirty="0"/>
              <a:t>lub mleko smakowe, jogurt, twaróg, twarożek, ser (w ekwiwalencie mleka) – po obniżonych cenach;</a:t>
            </a:r>
            <a:endParaRPr lang="pl-PL" sz="2000" dirty="0"/>
          </a:p>
          <a:p>
            <a:pPr lvl="2"/>
            <a:r>
              <a:rPr lang="pl-PL" b="1" dirty="0"/>
              <a:t>b</a:t>
            </a:r>
            <a:r>
              <a:rPr lang="pl-PL" b="1" dirty="0" smtClean="0"/>
              <a:t>) w </a:t>
            </a:r>
            <a:r>
              <a:rPr lang="pl-PL" b="1" dirty="0"/>
              <a:t>pozostałe dni nauki szkolnej</a:t>
            </a:r>
            <a:r>
              <a:rPr lang="pl-PL" dirty="0"/>
              <a:t> mleko bez dodatków smakowych, mleko smakowe, jogurt czy twaróg, twarożek, ser (w ekwiwalencie mleka) – po obniżonych cenach;</a:t>
            </a:r>
            <a:endParaRPr lang="pl-PL" sz="2000" dirty="0"/>
          </a:p>
          <a:p>
            <a:pPr lvl="1"/>
            <a:r>
              <a:rPr lang="pl-PL" b="1" dirty="0" smtClean="0"/>
              <a:t>2. dzieci </a:t>
            </a:r>
            <a:r>
              <a:rPr lang="pl-PL" b="1" dirty="0"/>
              <a:t>i młodzież uczęszczające do pozostałych placówek oświatowych (z wyłączeniem szkół wyższych) mogą otrzymać w każdy dzień nauki:</a:t>
            </a:r>
            <a:endParaRPr lang="pl-PL" sz="2000" dirty="0"/>
          </a:p>
          <a:p>
            <a:pPr marL="895350"/>
            <a:r>
              <a:rPr lang="pl-PL" dirty="0" smtClean="0"/>
              <a:t>- mleko </a:t>
            </a:r>
            <a:r>
              <a:rPr lang="pl-PL" dirty="0"/>
              <a:t>bez dodatków smakowych, mleko smakowe lub jogurt, twaróg, twarożek, ser (w ekwiwalencie mleka) – po obniżonych cenach;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9144000" cy="1143000"/>
          </a:xfrm>
        </p:spPr>
        <p:txBody>
          <a:bodyPr>
            <a:normAutofit/>
          </a:bodyPr>
          <a:lstStyle/>
          <a:p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Placówki oświatowe uczestniczące </a:t>
            </a:r>
            <a:b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programie (w tys.) </a:t>
            </a:r>
          </a:p>
        </p:txBody>
      </p:sp>
      <p:graphicFrame>
        <p:nvGraphicFramePr>
          <p:cNvPr id="5123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9071908"/>
              </p:ext>
            </p:extLst>
          </p:nvPr>
        </p:nvGraphicFramePr>
        <p:xfrm>
          <a:off x="1835696" y="1628800"/>
          <a:ext cx="6429375" cy="409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Arkusz" r:id="rId4" imgW="7305745" imgH="3857760" progId="Excel.Sheet.8">
                  <p:embed/>
                </p:oleObj>
              </mc:Choice>
              <mc:Fallback>
                <p:oleObj name="Arkusz" r:id="rId4" imgW="7305745" imgH="38577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628800"/>
                        <a:ext cx="6429375" cy="409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788024" y="2420888"/>
            <a:ext cx="7207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600" b="1" dirty="0"/>
              <a:t>14</a:t>
            </a:r>
          </a:p>
        </p:txBody>
      </p:sp>
      <p:sp>
        <p:nvSpPr>
          <p:cNvPr id="5126" name="AutoShape 7"/>
          <p:cNvSpPr>
            <a:spLocks noChangeArrowheads="1"/>
          </p:cNvSpPr>
          <p:nvPr/>
        </p:nvSpPr>
        <p:spPr bwMode="auto">
          <a:xfrm>
            <a:off x="6084168" y="3861048"/>
            <a:ext cx="360040" cy="360362"/>
          </a:xfrm>
          <a:prstGeom prst="leftArrow">
            <a:avLst>
              <a:gd name="adj1" fmla="val 50000"/>
              <a:gd name="adj2" fmla="val 34912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pl-PL" altLang="pl-PL" sz="1800"/>
          </a:p>
        </p:txBody>
      </p:sp>
      <p:sp>
        <p:nvSpPr>
          <p:cNvPr id="5127" name="Prostokąt 2"/>
          <p:cNvSpPr>
            <a:spLocks noChangeArrowheads="1"/>
          </p:cNvSpPr>
          <p:nvPr/>
        </p:nvSpPr>
        <p:spPr bwMode="auto">
          <a:xfrm>
            <a:off x="6516216" y="3933056"/>
            <a:ext cx="1523977" cy="2571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tabLst>
                <a:tab pos="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tabLst>
                <a:tab pos="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tabLst>
                <a:tab pos="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100" b="1" dirty="0"/>
              <a:t>szkoły podstawowe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299EF-1412-46DD-9A66-D6C2811F0485}" type="slidenum">
              <a:rPr lang="pl-PL"/>
              <a:pPr>
                <a:defRPr/>
              </a:pPr>
              <a:t>4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788024" y="4221088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86%</a:t>
            </a:r>
            <a:endParaRPr lang="pl-P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9144000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Dzieci uczestniczące w programie (w tys.) </a:t>
            </a:r>
          </a:p>
        </p:txBody>
      </p:sp>
      <p:graphicFrame>
        <p:nvGraphicFramePr>
          <p:cNvPr id="6147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284232"/>
              </p:ext>
            </p:extLst>
          </p:nvPr>
        </p:nvGraphicFramePr>
        <p:xfrm>
          <a:off x="1116013" y="1341438"/>
          <a:ext cx="7297737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Arkusz" r:id="rId4" imgW="7324655" imgH="4010040" progId="Excel.Sheet.8">
                  <p:embed/>
                </p:oleObj>
              </mc:Choice>
              <mc:Fallback>
                <p:oleObj name="Arkusz" r:id="rId4" imgW="7324655" imgH="40100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41438"/>
                        <a:ext cx="7297737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8" name="Grupa 2"/>
          <p:cNvGrpSpPr>
            <a:grpSpLocks/>
          </p:cNvGrpSpPr>
          <p:nvPr/>
        </p:nvGrpSpPr>
        <p:grpSpPr bwMode="auto">
          <a:xfrm>
            <a:off x="4694052" y="1916833"/>
            <a:ext cx="3287495" cy="2166793"/>
            <a:chOff x="5000863" y="2170386"/>
            <a:chExt cx="3287713" cy="2165666"/>
          </a:xfrm>
        </p:grpSpPr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5000863" y="2170386"/>
              <a:ext cx="719137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pl-PL" altLang="pl-PL" sz="1600" b="1" dirty="0"/>
                <a:t>2 539</a:t>
              </a: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6266257" y="3975690"/>
              <a:ext cx="456395" cy="360362"/>
            </a:xfrm>
            <a:prstGeom prst="leftArrow">
              <a:avLst>
                <a:gd name="adj1" fmla="val 50000"/>
                <a:gd name="adj2" fmla="val 34912"/>
              </a:avLst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pl-PL" altLang="pl-PL" sz="1800"/>
            </a:p>
          </p:txBody>
        </p:sp>
        <p:sp>
          <p:nvSpPr>
            <p:cNvPr id="6153" name="Prostokąt 11"/>
            <p:cNvSpPr>
              <a:spLocks noChangeArrowheads="1"/>
            </p:cNvSpPr>
            <p:nvPr/>
          </p:nvSpPr>
          <p:spPr bwMode="auto">
            <a:xfrm>
              <a:off x="6895162" y="3953465"/>
              <a:ext cx="1393414" cy="38258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buChar char="•"/>
                <a:tabLst>
                  <a:tab pos="0" algn="l"/>
                </a:tabLs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buChar char="–"/>
                <a:tabLst>
                  <a:tab pos="0" algn="l"/>
                </a:tabLst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buChar char="•"/>
                <a:tabLst>
                  <a:tab pos="0" algn="l"/>
                </a:tabLs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buChar char="–"/>
                <a:tabLst>
                  <a:tab pos="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buChar char="»"/>
                <a:tabLst>
                  <a:tab pos="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0" algn="l"/>
                </a:tabLs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pl-PL" altLang="pl-PL" sz="1100" b="1" dirty="0"/>
                <a:t>uczniowie szkół podstawowych</a:t>
              </a:r>
            </a:p>
          </p:txBody>
        </p:sp>
      </p:grp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F4C29-56CF-4718-93BA-2616D18A1343}" type="slidenum">
              <a:rPr lang="pl-PL"/>
              <a:pPr>
                <a:defRPr/>
              </a:pPr>
              <a:t>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499992" y="378904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rgbClr val="FF0000"/>
                </a:solidFill>
              </a:rPr>
              <a:t>91%</a:t>
            </a:r>
            <a:endParaRPr lang="pl-P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250825" y="188640"/>
            <a:ext cx="9144000" cy="1143000"/>
          </a:xfrm>
        </p:spPr>
        <p:txBody>
          <a:bodyPr>
            <a:normAutofit/>
          </a:bodyPr>
          <a:lstStyle/>
          <a:p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Ilości mleka i przetworów mlecznych</a:t>
            </a:r>
          </a:p>
        </p:txBody>
      </p:sp>
      <p:graphicFrame>
        <p:nvGraphicFramePr>
          <p:cNvPr id="8195" name="Wykres 4"/>
          <p:cNvGraphicFramePr>
            <a:graphicFrameLocks/>
          </p:cNvGraphicFramePr>
          <p:nvPr/>
        </p:nvGraphicFramePr>
        <p:xfrm>
          <a:off x="1331913" y="1341438"/>
          <a:ext cx="63119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Wykres" r:id="rId4" imgW="6202685" imgH="4648104" progId="Excel.Chart.8">
                  <p:embed/>
                </p:oleObj>
              </mc:Choice>
              <mc:Fallback>
                <p:oleObj name="Wykres" r:id="rId4" imgW="6202685" imgH="464810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41438"/>
                        <a:ext cx="6311900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Prostokąt 1"/>
          <p:cNvSpPr>
            <a:spLocks noChangeArrowheads="1"/>
          </p:cNvSpPr>
          <p:nvPr/>
        </p:nvSpPr>
        <p:spPr bwMode="auto">
          <a:xfrm>
            <a:off x="1475656" y="5883275"/>
            <a:ext cx="6552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pl-PL" altLang="pl-PL" sz="1600" b="1" dirty="0"/>
              <a:t>Ilość mleka i przetworów mlecznych spożytych w </a:t>
            </a:r>
            <a:r>
              <a:rPr lang="pl-PL" altLang="pl-PL" sz="1600" b="1" dirty="0" smtClean="0"/>
              <a:t>ramach programu </a:t>
            </a:r>
            <a:r>
              <a:rPr lang="pl-PL" altLang="pl-PL" sz="1600" b="1" dirty="0"/>
              <a:t>(od 2004 r.) </a:t>
            </a:r>
            <a:r>
              <a:rPr lang="pl-PL" altLang="pl-PL" sz="1600" b="1" dirty="0" smtClean="0"/>
              <a:t>- </a:t>
            </a:r>
            <a:r>
              <a:rPr lang="pl-PL" altLang="pl-PL" sz="1600" b="1" dirty="0">
                <a:solidFill>
                  <a:srgbClr val="C00000"/>
                </a:solidFill>
              </a:rPr>
              <a:t>ok. 500 tys. </a:t>
            </a:r>
            <a:r>
              <a:rPr lang="pl-PL" altLang="pl-PL" sz="1600" b="1" dirty="0" smtClean="0">
                <a:solidFill>
                  <a:srgbClr val="C00000"/>
                </a:solidFill>
              </a:rPr>
              <a:t>ton</a:t>
            </a:r>
            <a:endParaRPr lang="pl-PL" altLang="pl-PL" sz="1600" b="1" dirty="0">
              <a:solidFill>
                <a:srgbClr val="C0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D3A5F-82DD-40C5-85E9-243145F1097A}" type="slidenum">
              <a:rPr lang="pl-PL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3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144000" cy="1143000"/>
          </a:xfrm>
        </p:spPr>
        <p:txBody>
          <a:bodyPr>
            <a:normAutofit/>
          </a:bodyPr>
          <a:lstStyle/>
          <a:p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Mleko i przetwory mleczne wg rodzajów</a:t>
            </a:r>
            <a:b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rok szkolny 2014/2015</a:t>
            </a:r>
          </a:p>
        </p:txBody>
      </p:sp>
      <p:graphicFrame>
        <p:nvGraphicFramePr>
          <p:cNvPr id="9219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505544"/>
              </p:ext>
            </p:extLst>
          </p:nvPr>
        </p:nvGraphicFramePr>
        <p:xfrm>
          <a:off x="20638" y="1700808"/>
          <a:ext cx="8656637" cy="4014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Wykres" r:id="rId3" imgW="5966480" imgH="2712744" progId="Excel.Chart.8">
                  <p:embed followColorScheme="full"/>
                </p:oleObj>
              </mc:Choice>
              <mc:Fallback>
                <p:oleObj name="Wykres" r:id="rId3" imgW="5966480" imgH="2712744" progId="Excel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1700808"/>
                        <a:ext cx="8656637" cy="4014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D3856-C293-428E-B024-A3C853B9E85F}" type="slidenum">
              <a:rPr lang="pl-PL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320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C41A8-FDC6-4A4C-A8D8-A272D9FD2A9E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959492"/>
              </p:ext>
            </p:extLst>
          </p:nvPr>
        </p:nvGraphicFramePr>
        <p:xfrm>
          <a:off x="1115616" y="908720"/>
          <a:ext cx="7848872" cy="566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ostokąt 1"/>
          <p:cNvSpPr/>
          <p:nvPr/>
        </p:nvSpPr>
        <p:spPr>
          <a:xfrm>
            <a:off x="1187624" y="33265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Ilość mleka i przetworów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mlecznych dostarczona </a:t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ramach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programu „Mleko w szkole” w krajach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UE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rok szkolny 2013/2014</a:t>
            </a:r>
          </a:p>
        </p:txBody>
      </p:sp>
    </p:spTree>
    <p:extLst>
      <p:ext uri="{BB962C8B-B14F-4D97-AF65-F5344CB8AC3E}">
        <p14:creationId xmlns:p14="http://schemas.microsoft.com/office/powerpoint/2010/main" val="19755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142875" y="90488"/>
            <a:ext cx="9144000" cy="1143000"/>
          </a:xfrm>
        </p:spPr>
        <p:txBody>
          <a:bodyPr>
            <a:normAutofit/>
          </a:bodyPr>
          <a:lstStyle/>
          <a:p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Wydatki na program „Mleko w szkole”</a:t>
            </a:r>
          </a:p>
        </p:txBody>
      </p:sp>
      <p:graphicFrame>
        <p:nvGraphicFramePr>
          <p:cNvPr id="12291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355241"/>
              </p:ext>
            </p:extLst>
          </p:nvPr>
        </p:nvGraphicFramePr>
        <p:xfrm>
          <a:off x="1119667" y="1646238"/>
          <a:ext cx="6353175" cy="436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" name="Arkusz" r:id="rId4" imgW="6088364" imgH="4183488" progId="Excel.Sheet.8">
                  <p:embed/>
                </p:oleObj>
              </mc:Choice>
              <mc:Fallback>
                <p:oleObj name="Arkusz" r:id="rId4" imgW="6088364" imgH="418348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667" y="1646238"/>
                        <a:ext cx="6353175" cy="436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10"/>
          <p:cNvSpPr txBox="1">
            <a:spLocks noChangeArrowheads="1"/>
          </p:cNvSpPr>
          <p:nvPr/>
        </p:nvSpPr>
        <p:spPr bwMode="auto">
          <a:xfrm rot="16200000">
            <a:off x="452289" y="2248694"/>
            <a:ext cx="14811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l-PL" altLang="pl-PL" sz="1200" b="1" dirty="0"/>
              <a:t>(w mln zł)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599113" y="1646238"/>
            <a:ext cx="719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600" b="1" dirty="0" smtClean="0">
                <a:solidFill>
                  <a:srgbClr val="333399"/>
                </a:solidFill>
              </a:rPr>
              <a:t>155,4</a:t>
            </a:r>
            <a:endParaRPr lang="pl-PL" altLang="pl-PL" sz="1600" b="1" dirty="0">
              <a:solidFill>
                <a:srgbClr val="333399"/>
              </a:solidFill>
            </a:endParaRPr>
          </a:p>
        </p:txBody>
      </p:sp>
      <p:sp>
        <p:nvSpPr>
          <p:cNvPr id="12294" name="pole tekstowe 1"/>
          <p:cNvSpPr txBox="1">
            <a:spLocks noChangeArrowheads="1"/>
          </p:cNvSpPr>
          <p:nvPr/>
        </p:nvSpPr>
        <p:spPr bwMode="auto">
          <a:xfrm>
            <a:off x="7020272" y="4554047"/>
            <a:ext cx="15843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400" b="1" dirty="0"/>
              <a:t>Dopłata UE</a:t>
            </a:r>
          </a:p>
        </p:txBody>
      </p:sp>
      <p:sp>
        <p:nvSpPr>
          <p:cNvPr id="12295" name="pole tekstowe 9"/>
          <p:cNvSpPr txBox="1">
            <a:spLocks noChangeArrowheads="1"/>
          </p:cNvSpPr>
          <p:nvPr/>
        </p:nvSpPr>
        <p:spPr bwMode="auto">
          <a:xfrm>
            <a:off x="6983413" y="1966912"/>
            <a:ext cx="216058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400" b="1" dirty="0"/>
              <a:t>Dofinansowanie FPM</a:t>
            </a:r>
          </a:p>
        </p:txBody>
      </p:sp>
      <p:sp>
        <p:nvSpPr>
          <p:cNvPr id="12296" name="pole tekstowe 10"/>
          <p:cNvSpPr txBox="1">
            <a:spLocks noChangeArrowheads="1"/>
          </p:cNvSpPr>
          <p:nvPr/>
        </p:nvSpPr>
        <p:spPr bwMode="auto">
          <a:xfrm>
            <a:off x="7020272" y="3320256"/>
            <a:ext cx="1584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pl-PL" altLang="pl-PL" sz="1400" b="1" dirty="0"/>
              <a:t>Dopłata krajowa</a:t>
            </a:r>
          </a:p>
        </p:txBody>
      </p:sp>
      <p:sp>
        <p:nvSpPr>
          <p:cNvPr id="12297" name="Strzałka w prawo 8"/>
          <p:cNvSpPr>
            <a:spLocks noChangeArrowheads="1"/>
          </p:cNvSpPr>
          <p:nvPr/>
        </p:nvSpPr>
        <p:spPr bwMode="auto">
          <a:xfrm>
            <a:off x="6581428" y="2070100"/>
            <a:ext cx="365125" cy="45719"/>
          </a:xfrm>
          <a:prstGeom prst="rightArrow">
            <a:avLst>
              <a:gd name="adj1" fmla="val 50000"/>
              <a:gd name="adj2" fmla="val 4979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3525" indent="-263525" eaLnBrk="0" hangingPunct="0">
              <a:buChar char="•"/>
              <a:tabLst>
                <a:tab pos="263525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tabLst>
                <a:tab pos="263525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tabLst>
                <a:tab pos="263525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pl-PL" altLang="pl-PL" sz="1800"/>
          </a:p>
        </p:txBody>
      </p:sp>
      <p:sp>
        <p:nvSpPr>
          <p:cNvPr id="12298" name="Strzałka w prawo 16"/>
          <p:cNvSpPr>
            <a:spLocks noChangeArrowheads="1"/>
          </p:cNvSpPr>
          <p:nvPr/>
        </p:nvSpPr>
        <p:spPr bwMode="auto">
          <a:xfrm>
            <a:off x="6581427" y="3440112"/>
            <a:ext cx="365125" cy="46037"/>
          </a:xfrm>
          <a:prstGeom prst="rightArrow">
            <a:avLst>
              <a:gd name="adj1" fmla="val 50000"/>
              <a:gd name="adj2" fmla="val 49790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3525" indent="-263525" eaLnBrk="0" hangingPunct="0">
              <a:buChar char="•"/>
              <a:tabLst>
                <a:tab pos="263525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tabLst>
                <a:tab pos="263525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tabLst>
                <a:tab pos="263525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pl-PL" altLang="pl-PL" sz="1800"/>
          </a:p>
        </p:txBody>
      </p:sp>
      <p:sp>
        <p:nvSpPr>
          <p:cNvPr id="12299" name="Strzałka w prawo 17"/>
          <p:cNvSpPr>
            <a:spLocks noChangeArrowheads="1"/>
          </p:cNvSpPr>
          <p:nvPr/>
        </p:nvSpPr>
        <p:spPr bwMode="auto">
          <a:xfrm>
            <a:off x="6581428" y="4671701"/>
            <a:ext cx="365125" cy="46038"/>
          </a:xfrm>
          <a:prstGeom prst="rightArrow">
            <a:avLst>
              <a:gd name="adj1" fmla="val 50000"/>
              <a:gd name="adj2" fmla="val 4978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3525" indent="-263525" eaLnBrk="0" hangingPunct="0">
              <a:buChar char="•"/>
              <a:tabLst>
                <a:tab pos="263525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tabLst>
                <a:tab pos="263525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tabLst>
                <a:tab pos="263525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3525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pl-PL" altLang="pl-PL" sz="180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2BBF6-E565-4370-9606-41123418F259}" type="slidenum">
              <a:rPr lang="pl-PL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3995738" y="1757363"/>
            <a:ext cx="719137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600" b="1">
                <a:solidFill>
                  <a:srgbClr val="333399"/>
                </a:solidFill>
              </a:rPr>
              <a:t>153,3</a:t>
            </a:r>
          </a:p>
        </p:txBody>
      </p:sp>
      <p:sp>
        <p:nvSpPr>
          <p:cNvPr id="12304" name="Text Box 4"/>
          <p:cNvSpPr txBox="1">
            <a:spLocks noChangeArrowheads="1"/>
          </p:cNvSpPr>
          <p:nvPr/>
        </p:nvSpPr>
        <p:spPr bwMode="auto">
          <a:xfrm>
            <a:off x="2211388" y="1819275"/>
            <a:ext cx="719137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600" b="1">
                <a:solidFill>
                  <a:srgbClr val="333399"/>
                </a:solidFill>
              </a:rPr>
              <a:t>147,4</a:t>
            </a:r>
          </a:p>
        </p:txBody>
      </p:sp>
      <p:sp>
        <p:nvSpPr>
          <p:cNvPr id="3" name="Prostokąt 2"/>
          <p:cNvSpPr/>
          <p:nvPr/>
        </p:nvSpPr>
        <p:spPr>
          <a:xfrm>
            <a:off x="1330970" y="588775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6"/>
              </a:buBlip>
            </a:pP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2004 r .ARR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udzieliła dopłat w łącznej kwocie ok. </a:t>
            </a:r>
            <a:r>
              <a:rPr lang="pl-P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 </a:t>
            </a:r>
            <a:r>
              <a:rPr lang="pl-P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zł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, w tym:</a:t>
            </a:r>
          </a:p>
          <a:p>
            <a:pPr marL="715963" lvl="0" indent="-357188">
              <a:buFont typeface="Calibri" panose="020F0502020204030204" pitchFamily="34" charset="0"/>
              <a:buChar char="−"/>
            </a:pPr>
            <a:r>
              <a:rPr lang="pl-PL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</a:t>
            </a:r>
            <a:r>
              <a:rPr lang="pl-P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zł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- dopłata unijna </a:t>
            </a:r>
          </a:p>
          <a:p>
            <a:pPr marL="715963" indent="-357188">
              <a:buFont typeface="Calibri" panose="020F0502020204030204" pitchFamily="34" charset="0"/>
              <a:buChar char="−"/>
            </a:pPr>
            <a:r>
              <a:rPr lang="pl-PL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27 </a:t>
            </a:r>
            <a:r>
              <a:rPr lang="pl-P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zł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dofinansowanie z FPM </a:t>
            </a:r>
          </a:p>
          <a:p>
            <a:pPr marL="715963" lvl="0" indent="-357188">
              <a:buFont typeface="Calibri" panose="020F0502020204030204" pitchFamily="34" charset="0"/>
              <a:buChar char="−"/>
            </a:pPr>
            <a:r>
              <a:rPr lang="pl-PL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902 </a:t>
            </a:r>
            <a:r>
              <a:rPr lang="pl-PL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 zł </a:t>
            </a:r>
            <a:r>
              <a:rPr lang="pl-PL" sz="1200" b="1" dirty="0">
                <a:latin typeface="Arial" panose="020B0604020202020204" pitchFamily="34" charset="0"/>
                <a:cs typeface="Arial" panose="020B0604020202020204" pitchFamily="34" charset="0"/>
              </a:rPr>
              <a:t>- dopłata </a:t>
            </a:r>
            <a:r>
              <a:rPr lang="pl-PL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krajowa</a:t>
            </a:r>
            <a:endParaRPr lang="pl-PL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330</Words>
  <Application>Microsoft Office PowerPoint</Application>
  <PresentationFormat>Pokaz na ekranie (4:3)</PresentationFormat>
  <Paragraphs>78</Paragraphs>
  <Slides>15</Slides>
  <Notes>13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8" baseType="lpstr">
      <vt:lpstr>Motyw pakietu Office</vt:lpstr>
      <vt:lpstr>Arkusz</vt:lpstr>
      <vt:lpstr>Wykres</vt:lpstr>
      <vt:lpstr>Prezentacja programu PowerPoint</vt:lpstr>
      <vt:lpstr>Prezentacja programu PowerPoint</vt:lpstr>
      <vt:lpstr>Prezentacja programu PowerPoint</vt:lpstr>
      <vt:lpstr>Placówki oświatowe uczestniczące  w programie (w tys.) </vt:lpstr>
      <vt:lpstr>Dzieci uczestniczące w programie (w tys.) </vt:lpstr>
      <vt:lpstr>Ilości mleka i przetworów mlecznych</vt:lpstr>
      <vt:lpstr>Mleko i przetwory mleczne wg rodzajów rok szkolny 2014/2015</vt:lpstr>
      <vt:lpstr>Prezentacja programu PowerPoint</vt:lpstr>
      <vt:lpstr>Wydatki na program „Mleko w szkole”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Agencja Rynku Rolnego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Przebieg procesu realizacji dostaw</dc:title>
  <dc:creator>Suchocki Krzysztof</dc:creator>
  <cp:lastModifiedBy>Kołosowski Marcin</cp:lastModifiedBy>
  <cp:revision>843</cp:revision>
  <cp:lastPrinted>2015-09-30T07:53:19Z</cp:lastPrinted>
  <dcterms:created xsi:type="dcterms:W3CDTF">2014-06-24T09:15:25Z</dcterms:created>
  <dcterms:modified xsi:type="dcterms:W3CDTF">2016-03-29T10:24:01Z</dcterms:modified>
</cp:coreProperties>
</file>